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64" r:id="rId4"/>
    <p:sldId id="266" r:id="rId5"/>
    <p:sldId id="270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306" r:id="rId28"/>
    <p:sldId id="293" r:id="rId29"/>
    <p:sldId id="294" r:id="rId30"/>
    <p:sldId id="296" r:id="rId31"/>
    <p:sldId id="301" r:id="rId32"/>
    <p:sldId id="305" r:id="rId33"/>
    <p:sldId id="311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246" autoAdjust="0"/>
  </p:normalViewPr>
  <p:slideViewPr>
    <p:cSldViewPr>
      <p:cViewPr>
        <p:scale>
          <a:sx n="46" d="100"/>
          <a:sy n="46" d="100"/>
        </p:scale>
        <p:origin x="-20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ande\Google%20Drive\UNA-SUS\T%209\Ernande\DIAMELA\PCD%20Final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mella\Documents\unidade%203%20interven&#231;ao\13%20ra%20tarefa\PCD%20Final%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mella\Documents\unidade%203%20interven&#231;ao\13%20ra%20tarefa\PCD%20Final%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mella\Documents\unidade%203%20interven&#231;ao\13%20ra%20tarefa\PCD%20Final%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mella\Documents\unidade%203%20interven&#231;ao\13%20ra%20tarefa\PCD%20Final%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mella\Documents\unidade%203%20interven&#231;ao\13%20ra%20tarefa\PCD%20Final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0.92682926829268297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2435456"/>
        <c:axId val="102482304"/>
      </c:barChart>
      <c:catAx>
        <c:axId val="10243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82304"/>
        <c:crosses val="autoZero"/>
        <c:auto val="1"/>
        <c:lblAlgn val="ctr"/>
        <c:lblOffset val="100"/>
        <c:noMultiLvlLbl val="0"/>
      </c:catAx>
      <c:valAx>
        <c:axId val="10248230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crossAx val="1024354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chemeClr val="tx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0.94736842105263153</c:v>
                </c:pt>
                <c:pt idx="1">
                  <c:v>0.95121951219512191</c:v>
                </c:pt>
                <c:pt idx="2">
                  <c:v>0.95121951219512191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3447552"/>
        <c:axId val="103744256"/>
      </c:barChart>
      <c:catAx>
        <c:axId val="10344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3744256"/>
        <c:crosses val="autoZero"/>
        <c:auto val="1"/>
        <c:lblAlgn val="ctr"/>
        <c:lblOffset val="100"/>
        <c:noMultiLvlLbl val="0"/>
      </c:catAx>
      <c:valAx>
        <c:axId val="10374425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crossAx val="1034475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chemeClr val="tx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0.97368421052631582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3769984"/>
        <c:axId val="103771520"/>
      </c:barChart>
      <c:catAx>
        <c:axId val="10376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3771520"/>
        <c:crosses val="autoZero"/>
        <c:auto val="1"/>
        <c:lblAlgn val="ctr"/>
        <c:lblOffset val="100"/>
        <c:noMultiLvlLbl val="0"/>
      </c:catAx>
      <c:valAx>
        <c:axId val="10377152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crossAx val="103769984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chemeClr val="tx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0.42105263157894735</c:v>
                </c:pt>
                <c:pt idx="1">
                  <c:v>0.97560975609756095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3818368"/>
        <c:axId val="103819904"/>
      </c:barChart>
      <c:catAx>
        <c:axId val="10381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3819904"/>
        <c:crosses val="autoZero"/>
        <c:auto val="1"/>
        <c:lblAlgn val="ctr"/>
        <c:lblOffset val="100"/>
        <c:noMultiLvlLbl val="0"/>
      </c:catAx>
      <c:valAx>
        <c:axId val="10381990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crossAx val="1038183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chemeClr val="tx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Indicadores!$C$144</c:f>
              <c:strCache>
                <c:ptCount val="1"/>
                <c:pt idx="0">
                  <c:v>Proporção de puérperas que receberam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Indicadores!$D$143:$F$143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Indicadores!$D$144:$F$144</c:f>
              <c:numCache>
                <c:formatCode>0.0%</c:formatCode>
                <c:ptCount val="3"/>
                <c:pt idx="0">
                  <c:v>1</c:v>
                </c:pt>
                <c:pt idx="1">
                  <c:v>0.9375</c:v>
                </c:pt>
                <c:pt idx="2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3481728"/>
        <c:axId val="103483264"/>
      </c:barChart>
      <c:catAx>
        <c:axId val="10348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03483264"/>
        <c:crosses val="autoZero"/>
        <c:auto val="1"/>
        <c:lblAlgn val="ctr"/>
        <c:lblOffset val="100"/>
        <c:noMultiLvlLbl val="0"/>
      </c:catAx>
      <c:valAx>
        <c:axId val="10348326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crossAx val="1034817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chemeClr val="tx1"/>
      </a:solidFill>
      <a:prstDash val="solid"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3517568"/>
        <c:axId val="103519360"/>
      </c:barChart>
      <c:catAx>
        <c:axId val="10351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3519360"/>
        <c:crosses val="autoZero"/>
        <c:auto val="1"/>
        <c:lblAlgn val="ctr"/>
        <c:lblOffset val="100"/>
        <c:noMultiLvlLbl val="0"/>
      </c:catAx>
      <c:valAx>
        <c:axId val="10351936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crossAx val="1035175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chemeClr val="tx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1AD33-5729-445D-BCBF-F1DAEFA61914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FB30B-0497-44E5-9FE5-6A19293E70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26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Ao se apresentar já fala,</a:t>
            </a:r>
            <a:r>
              <a:rPr lang="pt-BR" baseline="0" dirty="0" smtClean="0"/>
              <a:t> fala seu tema e o objetivo. Basta de introdução.</a:t>
            </a:r>
          </a:p>
          <a:p>
            <a:r>
              <a:rPr lang="pt-BR" baseline="0" dirty="0" smtClean="0"/>
              <a:t>Lembre-se, são apenas 15 minutos de apresentação.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B30B-0497-44E5-9FE5-6A19293E70C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121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Particulamente</a:t>
            </a:r>
            <a:r>
              <a:rPr lang="pt-BR" baseline="0" dirty="0" smtClean="0"/>
              <a:t> não gosto de texto. Use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B30B-0497-44E5-9FE5-6A19293E70C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0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Isso basta e fale sem dar muito importância. Isso é comum para todos os trabalhos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B30B-0497-44E5-9FE5-6A19293E70C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383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B30B-0497-44E5-9FE5-6A19293E70C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554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Está muito bom, mas </a:t>
            </a:r>
            <a:r>
              <a:rPr lang="pt-BR" dirty="0" err="1" smtClean="0"/>
              <a:t>fote</a:t>
            </a:r>
            <a:r>
              <a:rPr lang="pt-BR" dirty="0" smtClean="0"/>
              <a:t> menor que 28 não</a:t>
            </a:r>
            <a:r>
              <a:rPr lang="pt-BR" baseline="0" dirty="0" smtClean="0"/>
              <a:t> fica muito bom.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B30B-0497-44E5-9FE5-6A19293E70C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977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B30B-0497-44E5-9FE5-6A19293E70C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400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B30B-0497-44E5-9FE5-6A19293E70C4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762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Coloque as palavras-chave</a:t>
            </a:r>
            <a:r>
              <a:rPr lang="pt-BR" baseline="0" dirty="0" smtClean="0"/>
              <a:t> e fale sobre elas, sem escrever, fica muito melhor.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B30B-0497-44E5-9FE5-6A19293E70C4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94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1584176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UNIVERSIDADE ABERTA DO SUS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UNIVERSIDADE FEDERAL DE PELOTAS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Especialização em Saúde da Família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Modalidade a Distância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Turma </a:t>
            </a:r>
            <a:r>
              <a:rPr lang="pt-BR" b="1" dirty="0" smtClean="0">
                <a:solidFill>
                  <a:schemeClr val="tx1"/>
                </a:solidFill>
              </a:rPr>
              <a:t>9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 descr="logo_saudeFamil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44016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1_100_f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5" y="404664"/>
            <a:ext cx="15121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683568" y="2420888"/>
            <a:ext cx="777686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Melhoria da atenção ao pré-natal e puerpério na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UBS/ESF De Lagoa Nova ,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no município de Pio IX /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PI</a:t>
            </a:r>
          </a:p>
          <a:p>
            <a:pPr algn="ctr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b="1" dirty="0"/>
          </a:p>
          <a:p>
            <a:pPr algn="ctr"/>
            <a:r>
              <a:rPr lang="pt-BR" sz="2000" b="1" dirty="0" smtClean="0"/>
              <a:t>                  </a:t>
            </a:r>
            <a:r>
              <a:rPr lang="pt-BR" sz="2800" b="1" dirty="0" smtClean="0"/>
              <a:t>Especializando</a:t>
            </a:r>
            <a:r>
              <a:rPr lang="pt-BR" sz="2800" b="1" dirty="0"/>
              <a:t>: </a:t>
            </a:r>
            <a:r>
              <a:rPr lang="pt-BR" sz="2800" b="1" dirty="0" smtClean="0"/>
              <a:t>Diamela </a:t>
            </a:r>
            <a:r>
              <a:rPr lang="pt-BR" sz="2800" b="1" dirty="0" err="1" smtClean="0"/>
              <a:t>Henriquez</a:t>
            </a:r>
            <a:r>
              <a:rPr lang="pt-BR" sz="2800" b="1" dirty="0" smtClean="0"/>
              <a:t> Navarro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               </a:t>
            </a:r>
            <a:r>
              <a:rPr lang="pt-BR" sz="2400" b="1" dirty="0" smtClean="0"/>
              <a:t>Orientador:  </a:t>
            </a:r>
            <a:r>
              <a:rPr lang="pt-BR" sz="2400" dirty="0"/>
              <a:t>Ernande Valentin Do </a:t>
            </a:r>
            <a:r>
              <a:rPr lang="pt-BR" sz="2400" dirty="0" smtClean="0"/>
              <a:t>Prado</a:t>
            </a:r>
            <a:endParaRPr lang="pt-BR" sz="2400" dirty="0"/>
          </a:p>
          <a:p>
            <a:r>
              <a:rPr lang="pt-BR" sz="2000" dirty="0"/>
              <a:t> </a:t>
            </a:r>
          </a:p>
          <a:p>
            <a:pPr algn="ctr"/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7582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2.3: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Realizar pelo menos um exame de mamas em 100% das gestantes.           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-Todas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as grávidas foram examinadas nas 12 semanas, não encontrando num problema nas mamas das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usuárias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3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6085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2.4: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Garantir a 100% das gestantes a solicitação de exames laboratoriais de acordo com o protocolo.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-Todas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gravidas durante os três meses da intervenção tiveram a solicitação de exames laboratoriais de acordo com o protocolo, totalizando uma cobertura de 100% nos três meses, obtendo resultados normais em os exames feitos. </a:t>
            </a:r>
          </a:p>
        </p:txBody>
      </p:sp>
    </p:spTree>
    <p:extLst>
      <p:ext uri="{BB962C8B-B14F-4D97-AF65-F5344CB8AC3E}">
        <p14:creationId xmlns:p14="http://schemas.microsoft.com/office/powerpoint/2010/main" val="66495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37444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2.5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Garantir a 100% das gestantes a prescrição de sulfato ferroso e ácido fólico conforme protocolo.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-Todas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usuárias tiveram prescrição de sulfato ferroso e ácido fólico, totalizando 100% de cobertura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2.6: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que 100% das gestantes estejam com vacina contra tétano, difteria e coqueluche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-Durante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os três meses da intervenção todas as usuárias foram vacinadas conforme o protocolo.  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8965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2.7: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Garantir que 100% das gestantes estejam com vacina contra hepatite B em dia.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-Durante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as 12 semanas da intervenção todas as usuárias tinham o esquema de vacina contra hepatite B atualizada, chegando em 100% de cobertura ao final da intervenção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pt-BR" sz="2400" b="1" dirty="0">
                <a:latin typeface="Arial" pitchFamily="34" charset="0"/>
                <a:cs typeface="Arial" pitchFamily="34" charset="0"/>
              </a:rPr>
              <a:t>Meta 2.8: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Realizar a primeira consulta odontológica para 100% das gestantes durante o pré-natal.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No primeiro mês só tinham a primeira consulta odontológica realizada 16 usuárias, o indicador foi de 42,1%. No segundo mês logramos atender 97,6% para 40 usuárias atendidas. Só uma gravida não foi atendida e no terceiro mês logramos 100% de atendimento.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4236638"/>
              </p:ext>
            </p:extLst>
          </p:nvPr>
        </p:nvGraphicFramePr>
        <p:xfrm>
          <a:off x="467544" y="1340768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5949280"/>
            <a:ext cx="42484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/>
              <a:t>Gráfico 4: Proporção de gestantes com primeira consulta odontológica programática</a:t>
            </a:r>
          </a:p>
        </p:txBody>
      </p:sp>
    </p:spTree>
    <p:extLst>
      <p:ext uri="{BB962C8B-B14F-4D97-AF65-F5344CB8AC3E}">
        <p14:creationId xmlns:p14="http://schemas.microsoft.com/office/powerpoint/2010/main" val="20051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69560" cy="475252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2.9: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o exame das mamas ao 100% das puérperas cadastradas.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-Durante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primeiro mês 8 (100%) puérperas tiveram as mamas examinadas, no segundo mês foram 16 (100%) e no terceiro mês 20 (100%) usuárias foram examinadas, todas com o exame negativo. </a:t>
            </a:r>
          </a:p>
        </p:txBody>
      </p:sp>
    </p:spTree>
    <p:extLst>
      <p:ext uri="{BB962C8B-B14F-4D97-AF65-F5344CB8AC3E}">
        <p14:creationId xmlns:p14="http://schemas.microsoft.com/office/powerpoint/2010/main" val="21117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32859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2.10: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Examinar o abdômen em 100% das puérperas cadastradas no programa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-No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primeiro mês as 8 (100%) puérperas foram cadastradas, no segundo mês 16 (100%) e no terceiro mês 20 (100%) usuárias foram examinadas.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2.11: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Realizar o exame ginecológico em 100% das puérperas cadastradas no programa.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Meta lograda sem dificuldade, 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primeiro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8 (100%) puérperas foram cadastradas, no segundo mês 16 (100%) e no terceiro 20 (100%) mulheres realizaram o exame ginecológico de acordo com o protocolo</a:t>
            </a:r>
            <a:r>
              <a:rPr lang="pt-BR" sz="2000" dirty="0"/>
              <a:t>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24259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2.12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Avaliar o estado psíquico em 100% das puérperas cadastradas no programa.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-No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primeiro mês 8 (100%) puérperas foram avaliadas, no segundo mês 16 (100%) e no terceiro mês 20 (100%) usuárias foram avaliadas quanto ao estado psíquico, não presentamos nenhuma usuária com depressão.</a:t>
            </a:r>
          </a:p>
        </p:txBody>
      </p:sp>
    </p:spTree>
    <p:extLst>
      <p:ext uri="{BB962C8B-B14F-4D97-AF65-F5344CB8AC3E}">
        <p14:creationId xmlns:p14="http://schemas.microsoft.com/office/powerpoint/2010/main" val="17139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60851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2.13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Avaliar intercorrências em 100% das puérperas cadastradas no programa.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-No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primeiro mês da intervenção foram avaliadas 8 (100%) puérperas, no segundo mês 16 (100%) e no terceiro mês 20 (100%) puérperas foram avaliadas para intercorrências durante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sz="2700" b="1" dirty="0">
                <a:latin typeface="Arial" pitchFamily="34" charset="0"/>
                <a:cs typeface="Arial" pitchFamily="34" charset="0"/>
              </a:rPr>
              <a:t>Meta 2.14: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Prescrever a 100% das puérperas um dos métodos de anticoncepção.</a:t>
            </a:r>
            <a:br>
              <a:rPr lang="pt-BR" sz="2700" dirty="0">
                <a:latin typeface="Arial" pitchFamily="34" charset="0"/>
                <a:cs typeface="Arial" pitchFamily="34" charset="0"/>
              </a:rPr>
            </a:br>
            <a:endParaRPr lang="pt-BR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788024" y="1628801"/>
            <a:ext cx="3898776" cy="4320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Ao iniciar a intervenção 8 (100%) puérperas foram cadastradas, todas receberam prescrição de métodos anticoncepcionais, no segundo mês 15 de 16 (93,8%) puérperas foram cadastradas e no terceiro mês 19 (95,0%)usuárias receberam a prescrição de métodos de anticoncepção, porque uma usuária nestes dos meses foi esterilizada cirurgicamente. 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5483750"/>
              </p:ext>
            </p:extLst>
          </p:nvPr>
        </p:nvGraphicFramePr>
        <p:xfrm>
          <a:off x="395536" y="1556792"/>
          <a:ext cx="42484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23528" y="6021288"/>
            <a:ext cx="4536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/>
              <a:t>Gráfico 5: Proporção de puérperas que receberam prescrição de métodos de anticoncepção.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13873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8386"/>
            <a:ext cx="8229600" cy="514310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RAS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32185" y="69269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 cidade</a:t>
            </a:r>
            <a:endParaRPr lang="pt-BR" sz="2800" dirty="0"/>
          </a:p>
          <a:p>
            <a:r>
              <a:rPr lang="pt-BR" sz="2800" dirty="0"/>
              <a:t>Serviço de </a:t>
            </a:r>
            <a:r>
              <a:rPr lang="pt-BR" sz="2800" dirty="0" smtClean="0"/>
              <a:t>saúde</a:t>
            </a:r>
            <a:endParaRPr lang="pt-BR" sz="2800" dirty="0"/>
          </a:p>
          <a:p>
            <a:r>
              <a:rPr lang="pt-BR" sz="2800" dirty="0"/>
              <a:t>E</a:t>
            </a:r>
            <a:r>
              <a:rPr lang="pt-BR" sz="2800" dirty="0" smtClean="0"/>
              <a:t>quipe</a:t>
            </a:r>
            <a:endParaRPr lang="pt-BR" sz="2800" dirty="0"/>
          </a:p>
          <a:p>
            <a:r>
              <a:rPr lang="pt-BR" sz="2800" dirty="0"/>
              <a:t>Como era o trabalho antes de iniciar a intervenção</a:t>
            </a:r>
          </a:p>
          <a:p>
            <a:r>
              <a:rPr lang="pt-BR" sz="2800" dirty="0" smtClean="0"/>
              <a:t>Foco da intervenção e justificativa junto</a:t>
            </a:r>
            <a:endParaRPr lang="pt-BR" sz="2800" dirty="0"/>
          </a:p>
        </p:txBody>
      </p:sp>
      <p:pic>
        <p:nvPicPr>
          <p:cNvPr id="5" name="Espaço Reservado para Conteúdo 3" descr="C:\Users\Diamella\Desktop\IMG-20160218-WA0000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85" y="3501008"/>
            <a:ext cx="3888432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C:\Users\Diamella\Desktop\IMG-20160218-WA000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329" y="3501007"/>
            <a:ext cx="4104456" cy="2952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07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60851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 3: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Melhorar a adesão ao pré-natal e puerpério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3.1: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Realizar busca ativa de 100% das gestantes faltosas ás consultas de pré-natal e puerpério até os 30 dias após o parto.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484783"/>
            <a:ext cx="4038600" cy="410445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No primeiro mês tivemos uma gestante faltosa a consulta mais esse mesmo dia depois do atendimento a equipe junto com o ACS dela foram a sua casa foi feito conversa com ela onde o indicador fico no 100% porque assisti-o na seguinte semana, no segundo e terceiro mês não tivemos faltosa as consultas planejadas, acredito que pelas palestras feitas a gestantes seguem cronograma elas têm mais consciência da importância do atendimento pré-natal</a:t>
            </a:r>
            <a:r>
              <a:rPr lang="pt-BR" dirty="0"/>
              <a:t>. 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1873256"/>
              </p:ext>
            </p:extLst>
          </p:nvPr>
        </p:nvGraphicFramePr>
        <p:xfrm>
          <a:off x="457200" y="1052513"/>
          <a:ext cx="40386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467544" y="5733256"/>
            <a:ext cx="388843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/>
              <a:t>Gráfico 6: Proporção de gestantes faltosas as consultas que receberam busca ativa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44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536504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 </a:t>
            </a:r>
            <a:br>
              <a:rPr lang="pt-BR" dirty="0"/>
            </a:br>
            <a:r>
              <a:rPr lang="pt-BR" sz="3100" b="1" dirty="0">
                <a:latin typeface="Arial" pitchFamily="34" charset="0"/>
                <a:cs typeface="Arial" pitchFamily="34" charset="0"/>
              </a:rPr>
              <a:t>Meta 3.2: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 Realizar busca ativa de 100% das puérperas que não realizaram a consulta de puerpério até 30 dias após o parto.</a:t>
            </a:r>
            <a:br>
              <a:rPr lang="pt-BR" sz="3100" dirty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-Neste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indicador fico muito bem a equipe não tive usuárias que precisaram fazer buscada ativa, as 20 fizeram a consulta puerperal ate os 30 dias depois do parto. </a:t>
            </a:r>
            <a:br>
              <a:rPr lang="pt-BR" sz="3100" dirty="0">
                <a:latin typeface="Arial" pitchFamily="34" charset="0"/>
                <a:cs typeface="Arial" pitchFamily="34" charset="0"/>
              </a:rPr>
            </a:br>
            <a:r>
              <a:rPr lang="pt-BR" sz="3100" b="1" dirty="0">
                <a:latin typeface="Arial" pitchFamily="34" charset="0"/>
                <a:cs typeface="Arial" pitchFamily="34" charset="0"/>
              </a:rPr>
              <a:t> </a:t>
            </a:r>
            <a:endParaRPr lang="pt-BR" sz="3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46449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 4: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Melhorar o registro do programa de pré-natal e puerpério.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4.1: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Manter registro na ficha espelho de pré-natal/vacinação em 100% das gestantes.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4.2: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Manter o registro na ficha de acompanhamento do programa 100% das puérperas.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53650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Avaliamos o 100% das usuárias os três meses da intervenção, o indicador culmino no 100%. Destaco que antes do começo da intervenção, já tínhamos as fichas-espelhos do curso disponíveis para desenvolver o trabalho e começar o projeto. Recebemos ajuda da secretária de saúde para o fornecimento contínuo das fichas e poder manter o ritmo de coleta de dados.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931224" cy="424847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 5: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Realizar avaliação de risco das gestantes.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5.1: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Avaliação de risco gestacional em 100% das gestantes.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-Avaliamos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100% das grávidas durante toda a intervenção.</a:t>
            </a:r>
          </a:p>
        </p:txBody>
      </p:sp>
    </p:spTree>
    <p:extLst>
      <p:ext uri="{BB962C8B-B14F-4D97-AF65-F5344CB8AC3E}">
        <p14:creationId xmlns:p14="http://schemas.microsoft.com/office/powerpoint/2010/main" val="205208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Objetivo 6: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Promover a saúde no pré-natal e puerpério.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1659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6.1: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Promover orientação nutricional a 100% das gestantes.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6.2: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Promover o aleitamento materno junto a 100% das gestantes.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6.3: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Orientar 100% das gestantes sobre os cuidados com o recém-nascido (teste do pezinho, decúbito dorsal para dormir). </a:t>
            </a:r>
          </a:p>
        </p:txBody>
      </p:sp>
    </p:spTree>
    <p:extLst>
      <p:ext uri="{BB962C8B-B14F-4D97-AF65-F5344CB8AC3E}">
        <p14:creationId xmlns:p14="http://schemas.microsoft.com/office/powerpoint/2010/main" val="4575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64" y="260648"/>
            <a:ext cx="8229600" cy="40324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Metas 6.4: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Orientar 100% das gestantes sobre anticoncepção após o parto. </a:t>
            </a:r>
          </a:p>
          <a:p>
            <a:pPr algn="just">
              <a:lnSpc>
                <a:spcPct val="150000"/>
              </a:lnSpc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6.5: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Orientar 100% das gestantes sobre os riscos do tabagismo e do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consumo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álcool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drogas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gestação.</a:t>
            </a:r>
          </a:p>
          <a:p>
            <a:pPr>
              <a:lnSpc>
                <a:spcPct val="150000"/>
              </a:lnSpc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6.6: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Orientar 100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das gestantes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sobre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higiene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bucal.</a:t>
            </a:r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  <p:pic>
        <p:nvPicPr>
          <p:cNvPr id="4" name="Espaço Reservado para Imagem 4" descr="C:\Users\Diamella\Pictures\TRABAJO\20151027_082508-1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 bwMode="auto">
          <a:xfrm>
            <a:off x="4788024" y="2996952"/>
            <a:ext cx="4042828" cy="34837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13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965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6.7: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Orientar 100% das puérperas cadastradas no programa sobre os cuidados do recém-nascido.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6.8: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Orientar 100% das puérperas cadastradas no programa sobre aleitamento materno exclusivo.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6.9: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Orientar 100% das puérperas cadastradas no programa sobre o planejamento familiar.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67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80831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Todas as metas de orientação e promoção de saúde foram cumpridas em 100%, conforme protocolos. Isso foi feito nas consultas individuais, nas visitas domiciliares e em atividades coletivas. 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Espaço Reservado para Imagem 4" descr="C:\Users\Diamella\Pictures\TRABAJO\IMG-20151029-WA0014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99" b="24699"/>
          <a:stretch>
            <a:fillRect/>
          </a:stretch>
        </p:blipFill>
        <p:spPr bwMode="auto">
          <a:xfrm>
            <a:off x="539552" y="3212976"/>
            <a:ext cx="3816424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Espaço Reservado para Imagem 4" descr="C:\Users\Diamella\Pictures\TRABAJO\IMG-20151116-WA0009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3" b="2893"/>
          <a:stretch>
            <a:fillRect/>
          </a:stretch>
        </p:blipFill>
        <p:spPr bwMode="auto">
          <a:xfrm>
            <a:off x="4716016" y="3212976"/>
            <a:ext cx="3744416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0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Metodologia</a:t>
            </a:r>
            <a:br>
              <a:rPr lang="pt-BR" sz="3600" b="1" dirty="0">
                <a:latin typeface="Arial" pitchFamily="34" charset="0"/>
                <a:cs typeface="Arial" pitchFamily="34" charset="0"/>
              </a:rPr>
            </a:br>
            <a:r>
              <a:rPr lang="pt-BR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>
                <a:latin typeface="Arial" pitchFamily="34" charset="0"/>
                <a:cs typeface="Arial" pitchFamily="34" charset="0"/>
              </a:rPr>
            </a:b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38164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projeto foi desenvolvida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período de 12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semana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Foram trabalhadas ações nos quatro eixos: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Monitoramento e avaliação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Organização e gestão do serviço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da prática clínica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Discussão</a:t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23762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Sobre a equipe e o serviço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Sobre os resultados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Sobre a comunidade</a:t>
            </a:r>
            <a:endParaRPr lang="pt-BR" sz="3600" dirty="0"/>
          </a:p>
        </p:txBody>
      </p:sp>
      <p:pic>
        <p:nvPicPr>
          <p:cNvPr id="4" name="Picture 2" descr="C:\Users\Diamella\Pictures\TRABAJO\IMG-20151116-WA00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xfrm>
            <a:off x="4322409" y="2816933"/>
            <a:ext cx="436239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Texto 5"/>
          <p:cNvSpPr txBox="1">
            <a:spLocks/>
          </p:cNvSpPr>
          <p:nvPr/>
        </p:nvSpPr>
        <p:spPr>
          <a:xfrm>
            <a:off x="3023320" y="5949280"/>
            <a:ext cx="6120680" cy="43894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smtClean="0"/>
              <a:t>Equipe de trabalho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203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expectativa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-Conhecer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realidade da saúde no Brasil e sua medicina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comunitária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-Apresentação do um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novo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foco de trabalho.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curso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-C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ontribuiu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para 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crescimento e desenvolvimento profissional.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80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itchFamily="34" charset="0"/>
                <a:cs typeface="Arial" pitchFamily="34" charset="0"/>
              </a:rPr>
              <a:t>Referências</a:t>
            </a: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sz="8000" dirty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sz="8000" b="1" dirty="0">
                <a:latin typeface="Arial" pitchFamily="34" charset="0"/>
                <a:cs typeface="Arial" pitchFamily="34" charset="0"/>
              </a:rPr>
              <a:t>Atenção ao pré-natal de baixo risco</a:t>
            </a:r>
            <a:r>
              <a:rPr lang="pt-BR" sz="8000" dirty="0">
                <a:latin typeface="Arial" pitchFamily="34" charset="0"/>
                <a:cs typeface="Arial" pitchFamily="34" charset="0"/>
              </a:rPr>
              <a:t>. Brasília: Editora do Ministério da Saúde, 2013. </a:t>
            </a:r>
          </a:p>
          <a:p>
            <a:pPr marL="0" indent="0">
              <a:buNone/>
            </a:pPr>
            <a:endParaRPr lang="pt-BR" sz="8000" dirty="0">
              <a:latin typeface="Arial" pitchFamily="34" charset="0"/>
              <a:cs typeface="Arial" pitchFamily="34" charset="0"/>
            </a:endParaRPr>
          </a:p>
          <a:p>
            <a:r>
              <a:rPr lang="pt-BR" sz="8000" dirty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sz="8000" b="1" dirty="0">
                <a:latin typeface="Arial" pitchFamily="34" charset="0"/>
                <a:cs typeface="Arial" pitchFamily="34" charset="0"/>
              </a:rPr>
              <a:t>Assistência integral à saúde da mulher: bases de ação programática.</a:t>
            </a:r>
            <a:r>
              <a:rPr lang="pt-BR" sz="8000" dirty="0">
                <a:latin typeface="Arial" pitchFamily="34" charset="0"/>
                <a:cs typeface="Arial" pitchFamily="34" charset="0"/>
              </a:rPr>
              <a:t> Disponível em: &lt;http://portal.saude.gov.br/portal/saude&gt;. Acesso em: 6 Jan. 2014.</a:t>
            </a:r>
          </a:p>
          <a:p>
            <a:pPr marL="0" indent="0">
              <a:buNone/>
            </a:pPr>
            <a:endParaRPr lang="pt-BR" sz="8000" dirty="0">
              <a:latin typeface="Arial" pitchFamily="34" charset="0"/>
              <a:cs typeface="Arial" pitchFamily="34" charset="0"/>
            </a:endParaRPr>
          </a:p>
          <a:p>
            <a:r>
              <a:rPr lang="pt-BR" sz="8000" dirty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sz="8000" b="1" dirty="0">
                <a:latin typeface="Arial" pitchFamily="34" charset="0"/>
                <a:cs typeface="Arial" pitchFamily="34" charset="0"/>
              </a:rPr>
              <a:t>Pré-natal e puerpério: atenção qualificada e humanizada - manual técnico</a:t>
            </a:r>
            <a:r>
              <a:rPr lang="pt-BR" sz="8000" dirty="0">
                <a:latin typeface="Arial" pitchFamily="34" charset="0"/>
                <a:cs typeface="Arial" pitchFamily="34" charset="0"/>
              </a:rPr>
              <a:t>. Brasília, 2005e. Acesso em: 11 Fev. 2014.</a:t>
            </a:r>
          </a:p>
          <a:p>
            <a:pPr marL="0" indent="0">
              <a:buNone/>
            </a:pPr>
            <a:endParaRPr lang="pt-BR" sz="8000" dirty="0">
              <a:latin typeface="Arial" pitchFamily="34" charset="0"/>
              <a:cs typeface="Arial" pitchFamily="34" charset="0"/>
            </a:endParaRPr>
          </a:p>
          <a:p>
            <a:r>
              <a:rPr lang="pt-BR" sz="8000" dirty="0">
                <a:latin typeface="Arial" pitchFamily="34" charset="0"/>
                <a:cs typeface="Arial" pitchFamily="34" charset="0"/>
              </a:rPr>
              <a:t>CENTRO LATINO-AMERICANO DE PERINATOLOGIA E DESENVOLVIMENTO HUMANO. </a:t>
            </a:r>
            <a:r>
              <a:rPr lang="pt-BR" sz="8000" b="1" dirty="0">
                <a:latin typeface="Arial" pitchFamily="34" charset="0"/>
                <a:cs typeface="Arial" pitchFamily="34" charset="0"/>
              </a:rPr>
              <a:t>Atenção pré-natal e do parto de baixo risco. Publicação Científica do CLAP</a:t>
            </a:r>
            <a:r>
              <a:rPr lang="pt-BR" sz="8000" dirty="0">
                <a:latin typeface="Arial" pitchFamily="34" charset="0"/>
                <a:cs typeface="Arial" pitchFamily="34" charset="0"/>
              </a:rPr>
              <a:t>, [</a:t>
            </a:r>
            <a:r>
              <a:rPr lang="pt-BR" sz="8000" dirty="0" err="1">
                <a:latin typeface="Arial" pitchFamily="34" charset="0"/>
                <a:cs typeface="Arial" pitchFamily="34" charset="0"/>
              </a:rPr>
              <a:t>s.l</a:t>
            </a:r>
            <a:r>
              <a:rPr lang="pt-BR" sz="8000" dirty="0">
                <a:latin typeface="Arial" pitchFamily="34" charset="0"/>
                <a:cs typeface="Arial" pitchFamily="34" charset="0"/>
              </a:rPr>
              <a:t>.], n. 1321, mar. 1996. Acesso em: 3 mar. 2014.</a:t>
            </a:r>
          </a:p>
          <a:p>
            <a:pPr marL="0" indent="0">
              <a:buNone/>
            </a:pPr>
            <a:endParaRPr lang="pt-BR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26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672408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Obrigada.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Logística</a:t>
            </a:r>
            <a:br>
              <a:rPr lang="pt-BR" sz="3600" b="1" dirty="0">
                <a:latin typeface="Arial" pitchFamily="34" charset="0"/>
                <a:cs typeface="Arial" pitchFamily="34" charset="0"/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3300" dirty="0">
                <a:latin typeface="Arial" pitchFamily="34" charset="0"/>
                <a:cs typeface="Arial" pitchFamily="34" charset="0"/>
              </a:rPr>
              <a:t>Caderno de atenção básica ao pré-natal de baixo risco do MS, 2012.</a:t>
            </a:r>
          </a:p>
          <a:p>
            <a:pPr algn="just">
              <a:lnSpc>
                <a:spcPct val="150000"/>
              </a:lnSpc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Ficha </a:t>
            </a:r>
            <a:r>
              <a:rPr lang="pt-BR" sz="3300" dirty="0">
                <a:latin typeface="Arial" pitchFamily="34" charset="0"/>
                <a:cs typeface="Arial" pitchFamily="34" charset="0"/>
              </a:rPr>
              <a:t>espelho para gestantes e puérperas fornecidas pelo curso. </a:t>
            </a:r>
          </a:p>
          <a:p>
            <a:pPr algn="just">
              <a:lnSpc>
                <a:spcPct val="150000"/>
              </a:lnSpc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Planilha </a:t>
            </a:r>
            <a:r>
              <a:rPr lang="pt-BR" sz="3300" dirty="0">
                <a:latin typeface="Arial" pitchFamily="34" charset="0"/>
                <a:cs typeface="Arial" pitchFamily="34" charset="0"/>
              </a:rPr>
              <a:t>eletrônica de coleta de dados de pré-natal.</a:t>
            </a:r>
          </a:p>
          <a:p>
            <a:pPr algn="just">
              <a:lnSpc>
                <a:spcPct val="150000"/>
              </a:lnSpc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Planilha </a:t>
            </a:r>
            <a:r>
              <a:rPr lang="pt-BR" sz="3300" dirty="0">
                <a:latin typeface="Arial" pitchFamily="34" charset="0"/>
                <a:cs typeface="Arial" pitchFamily="34" charset="0"/>
              </a:rPr>
              <a:t>eletrônica de coleta de dados para o puerpério.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7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Objetivo 1.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- Ampliar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cobertura da atenção ao pré-natal e puerpério.</a:t>
            </a:r>
          </a:p>
          <a:p>
            <a:pPr algn="just"/>
            <a:r>
              <a:rPr lang="pt-BR" sz="2800" b="1" dirty="0">
                <a:latin typeface="Arial" pitchFamily="34" charset="0"/>
                <a:cs typeface="Arial" pitchFamily="34" charset="0"/>
              </a:rPr>
              <a:t>Meta 1.1: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Alcançar 100% de cobertura do Programa de Pré-natal e 100% de atendimento às Puerpério até 42 dias pós-gestação. </a:t>
            </a:r>
          </a:p>
          <a:p>
            <a:pPr algn="just"/>
            <a:r>
              <a:rPr lang="pt-BR" sz="2800" b="1" dirty="0">
                <a:latin typeface="Arial" pitchFamily="34" charset="0"/>
                <a:cs typeface="Arial" pitchFamily="34" charset="0"/>
              </a:rPr>
              <a:t>Meta 1.2: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Aumentar consulta puerperal antes dos 42 dias após o parto de um 58% para um 80%.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número total de usuárias residentes na área é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41 gestantes e 20 puérperas, todas fizeram atendimento na UBS.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860032" y="1988841"/>
            <a:ext cx="3826768" cy="36724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Ao iniciar a intervenção, a equipe tinha 38 (92,7%) gestantes e 8 (100%) puérperas cadastradas; no segundo mês foram 41 (100%) de gestante e 16 (100%) puérperas cadastradas e no terceiro mês 41 (100%) gestantes e 20 (100%) puérperas. Não houve atendimento de mulheres de fora da área. </a:t>
            </a:r>
          </a:p>
          <a:p>
            <a:pPr marL="0" indent="0">
              <a:buNone/>
            </a:pPr>
            <a:endParaRPr lang="pt-BR" b="1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8887421"/>
              </p:ext>
            </p:extLst>
          </p:nvPr>
        </p:nvGraphicFramePr>
        <p:xfrm>
          <a:off x="457200" y="1988841"/>
          <a:ext cx="42588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ângulo 10"/>
          <p:cNvSpPr/>
          <p:nvPr/>
        </p:nvSpPr>
        <p:spPr>
          <a:xfrm flipH="1">
            <a:off x="395536" y="5750004"/>
            <a:ext cx="43204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/>
              <a:t>Gráfico 1: Proporção de gestante e puérperas cadastradas no programa de pré-natal e puerpério</a:t>
            </a:r>
          </a:p>
        </p:txBody>
      </p:sp>
    </p:spTree>
    <p:extLst>
      <p:ext uri="{BB962C8B-B14F-4D97-AF65-F5344CB8AC3E}">
        <p14:creationId xmlns:p14="http://schemas.microsoft.com/office/powerpoint/2010/main" val="13136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20080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2.</a:t>
            </a:r>
            <a:endParaRPr lang="pt-BR" sz="3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230425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puerpério.</a:t>
            </a:r>
          </a:p>
          <a:p>
            <a:pPr>
              <a:lnSpc>
                <a:spcPct val="150000"/>
              </a:lnSpc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2.1: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Garantir a 100% das gestantes o ingresso no Programa de Pré-natal no primeiro trimestre da gestação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076056" y="1196752"/>
            <a:ext cx="3610744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/>
              <a:t>No primeiro mês duas gestantes iniciaram o pré-natal no segundo mês de gestação. Só uma ingressou ao pré-natal fora do primeiro trimestre, o que representa 94,7% e 95,1% respectivamente, como foi explicado no diário as três gravidas eram adolescentes e não tinham planejado a gravidez.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3125435"/>
              </p:ext>
            </p:extLst>
          </p:nvPr>
        </p:nvGraphicFramePr>
        <p:xfrm>
          <a:off x="467544" y="1340769"/>
          <a:ext cx="43308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539552" y="5821961"/>
            <a:ext cx="4536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/>
              <a:t>Gráfico 2: Proporção de gestantes captadas no primeiro trimestre de gestação</a:t>
            </a:r>
          </a:p>
        </p:txBody>
      </p:sp>
    </p:spTree>
    <p:extLst>
      <p:ext uri="{BB962C8B-B14F-4D97-AF65-F5344CB8AC3E}">
        <p14:creationId xmlns:p14="http://schemas.microsoft.com/office/powerpoint/2010/main" val="36860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85192" y="908720"/>
            <a:ext cx="8229600" cy="360040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b="1" dirty="0">
                <a:latin typeface="Arial" pitchFamily="34" charset="0"/>
                <a:cs typeface="Arial" pitchFamily="34" charset="0"/>
              </a:rPr>
              <a:t>Meta 2.2: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> Realizar pelo menos um exame ginecológico por trimestre em 100% das gestantes</a:t>
            </a:r>
            <a:r>
              <a:rPr lang="pt-BR" dirty="0"/>
              <a:t>.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416663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No primeiro mês fico uma gravida que não fez o exame ginecológico no primeiro trimestre para um 97,4%. As mulheres não tinham costumes de se examinar, só estando com algumas intercorrências, foi preciso conversas e orientações no âmbito individual e familiar, para que no segundo mês e terceiro tivéssemos o 100%.</a:t>
            </a: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95536" y="6237312"/>
            <a:ext cx="4104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dirty="0"/>
              <a:t>Gráfico 3: Proporção de gestantes com pelo menos um exame ginecológico por trimestre.</a:t>
            </a:r>
          </a:p>
        </p:txBody>
      </p:sp>
    </p:spTree>
    <p:extLst>
      <p:ext uri="{BB962C8B-B14F-4D97-AF65-F5344CB8AC3E}">
        <p14:creationId xmlns:p14="http://schemas.microsoft.com/office/powerpoint/2010/main" val="40219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1417</Words>
  <Application>Microsoft Office PowerPoint</Application>
  <PresentationFormat>Apresentação na tela (4:3)</PresentationFormat>
  <Paragraphs>121</Paragraphs>
  <Slides>33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Apresentação do PowerPoint</vt:lpstr>
      <vt:lpstr>RAS</vt:lpstr>
      <vt:lpstr>Metodologia  </vt:lpstr>
      <vt:lpstr>Logística </vt:lpstr>
      <vt:lpstr>Objetivo 1.</vt:lpstr>
      <vt:lpstr>O número total de usuárias residentes na área é de 41 gestantes e 20 puérperas, todas fizeram atendimento na UBS.</vt:lpstr>
      <vt:lpstr>Objetivo 2.</vt:lpstr>
      <vt:lpstr>Apresentação do PowerPoint</vt:lpstr>
      <vt:lpstr>Meta 2.2: Realizar pelo menos um exame ginecológico por trimestre em 100% das gestantes. </vt:lpstr>
      <vt:lpstr>Meta 2.3: Realizar pelo menos um exame de mamas em 100% das gestantes.            -Todas as grávidas foram examinadas nas 12 semanas, não encontrando num problema nas mamas das usuárias. </vt:lpstr>
      <vt:lpstr>Meta 2.4: Garantir a 100% das gestantes a solicitação de exames laboratoriais de acordo com o protocolo. -Todas as gravidas durante os três meses da intervenção tiveram a solicitação de exames laboratoriais de acordo com o protocolo, totalizando uma cobertura de 100% nos três meses, obtendo resultados normais em os exames feitos. </vt:lpstr>
      <vt:lpstr>Meta 2.5: Garantir a 100% das gestantes a prescrição de sulfato ferroso e ácido fólico conforme protocolo. -Todas as usuárias tiveram prescrição de sulfato ferroso e ácido fólico, totalizando 100% de cobertura.  Meta 2.6: Garantir que 100% das gestantes estejam com vacina contra tétano, difteria e coqueluche em dia. -Durante os três meses da intervenção todas as usuárias foram vacinadas conforme o protocolo.   </vt:lpstr>
      <vt:lpstr>Meta 2.7: Garantir que 100% das gestantes estejam com vacina contra hepatite B em dia. -Durante as 12 semanas da intervenção todas as usuárias tinham o esquema de vacina contra hepatite B atualizada, chegando em 100% de cobertura ao final da intervenção . </vt:lpstr>
      <vt:lpstr>Meta 2.8: Realizar a primeira consulta odontológica para 100% das gestantes durante o pré-natal. </vt:lpstr>
      <vt:lpstr>  Meta 2.9: Realizar o exame das mamas ao 100% das puérperas cadastradas. -Durante o primeiro mês 8 (100%) puérperas tiveram as mamas examinadas, no segundo mês foram 16 (100%) e no terceiro mês 20 (100%) usuárias foram examinadas, todas com o exame negativo. </vt:lpstr>
      <vt:lpstr>Meta 2.10: Examinar o abdômen em 100% das puérperas cadastradas no programa. -No primeiro mês as 8 (100%) puérperas foram cadastradas, no segundo mês 16 (100%) e no terceiro mês 20 (100%) usuárias foram examinadas.  Meta 2.11: Realizar o exame ginecológico em 100% das puérperas cadastradas no programa. Meta lograda sem dificuldade, no primeiro mês 8 (100%) puérperas foram cadastradas, no segundo mês 16 (100%) e no terceiro 20 (100%) mulheres realizaram o exame ginecológico de acordo com o protocolo. </vt:lpstr>
      <vt:lpstr>Meta 2.12 Avaliar o estado psíquico em 100% das puérperas cadastradas no programa. -No primeiro mês 8 (100%) puérperas foram avaliadas, no segundo mês 16 (100%) e no terceiro mês 20 (100%) usuárias foram avaliadas quanto ao estado psíquico, não presentamos nenhuma usuária com depressão.</vt:lpstr>
      <vt:lpstr>Meta 2.13 Avaliar intercorrências em 100% das puérperas cadastradas no programa. -No primeiro mês da intervenção foram avaliadas 8 (100%) puérperas, no segundo mês 16 (100%) e no terceiro mês 20 (100%) puérperas foram avaliadas para intercorrências durante a intervenção. </vt:lpstr>
      <vt:lpstr>  Meta 2.14: Prescrever a 100% das puérperas um dos métodos de anticoncepção. </vt:lpstr>
      <vt:lpstr>Objetivo 3: Melhorar a adesão ao pré-natal e puerpério. Meta 3.1: Realizar busca ativa de 100% das gestantes faltosas ás consultas de pré-natal e puerpério até os 30 dias após o parto. </vt:lpstr>
      <vt:lpstr>Apresentação do PowerPoint</vt:lpstr>
      <vt:lpstr>  Meta 3.2: Realizar busca ativa de 100% das puérperas que não realizaram a consulta de puerpério até 30 dias após o parto. -Neste indicador fico muito bem a equipe não tive usuárias que precisaram fazer buscada ativa, as 20 fizeram a consulta puerperal ate os 30 dias depois do parto.   </vt:lpstr>
      <vt:lpstr>Objetivo 4: Melhorar o registro do programa de pré-natal e puerpério. -Meta 4.1: Manter registro na ficha espelho de pré-natal/vacinação em 100% das gestantes. -Meta 4.2: Manter o registro na ficha de acompanhamento do programa 100% das puérperas. </vt:lpstr>
      <vt:lpstr>Avaliamos o 100% das usuárias os três meses da intervenção, o indicador culmino no 100%. Destaco que antes do começo da intervenção, já tínhamos as fichas-espelhos do curso disponíveis para desenvolver o trabalho e começar o projeto. Recebemos ajuda da secretária de saúde para o fornecimento contínuo das fichas e poder manter o ritmo de coleta de dados. </vt:lpstr>
      <vt:lpstr>Objetivo 5: Realizar avaliação de risco das gestantes. Meta 5.1: Avaliação de risco gestacional em 100% das gestantes.  -Avaliamos o 100% das grávidas durante toda a intervenção.</vt:lpstr>
      <vt:lpstr>Objetivo 6: Promover a saúde no pré-natal e puerpério. </vt:lpstr>
      <vt:lpstr>Apresentação do PowerPoint</vt:lpstr>
      <vt:lpstr>Apresentação do PowerPoint</vt:lpstr>
      <vt:lpstr>Todas as metas de orientação e promoção de saúde foram cumpridas em 100%, conforme protocolos. Isso foi feito nas consultas individuais, nas visitas domiciliares e em atividades coletivas.  </vt:lpstr>
      <vt:lpstr>Discussão </vt:lpstr>
      <vt:lpstr>Reflexão crítica sobre o processo pessoal de aprendizagem </vt:lpstr>
      <vt:lpstr>Referências </vt:lpstr>
      <vt:lpstr>Obrigada.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Diamella</dc:creator>
  <cp:lastModifiedBy>Diamella</cp:lastModifiedBy>
  <cp:revision>62</cp:revision>
  <dcterms:created xsi:type="dcterms:W3CDTF">2016-03-02T21:04:22Z</dcterms:created>
  <dcterms:modified xsi:type="dcterms:W3CDTF">2016-03-14T17:31:59Z</dcterms:modified>
</cp:coreProperties>
</file>